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sldIdLst>
    <p:sldId id="277" r:id="rId2"/>
    <p:sldId id="297" r:id="rId3"/>
    <p:sldId id="279" r:id="rId4"/>
    <p:sldId id="305" r:id="rId5"/>
    <p:sldId id="288" r:id="rId6"/>
    <p:sldId id="289" r:id="rId7"/>
    <p:sldId id="306" r:id="rId8"/>
    <p:sldId id="274" r:id="rId9"/>
    <p:sldId id="275" r:id="rId10"/>
    <p:sldId id="276" r:id="rId11"/>
    <p:sldId id="299" r:id="rId12"/>
    <p:sldId id="300" r:id="rId13"/>
    <p:sldId id="278" r:id="rId14"/>
    <p:sldId id="301" r:id="rId15"/>
    <p:sldId id="302" r:id="rId16"/>
    <p:sldId id="303" r:id="rId17"/>
    <p:sldId id="304" r:id="rId18"/>
    <p:sldId id="291" r:id="rId19"/>
    <p:sldId id="292" r:id="rId20"/>
    <p:sldId id="308" r:id="rId21"/>
    <p:sldId id="307" r:id="rId22"/>
    <p:sldId id="293" r:id="rId23"/>
    <p:sldId id="309" r:id="rId24"/>
    <p:sldId id="312" r:id="rId25"/>
    <p:sldId id="311" r:id="rId26"/>
    <p:sldId id="313" r:id="rId27"/>
    <p:sldId id="310" r:id="rId28"/>
    <p:sldId id="295" r:id="rId29"/>
    <p:sldId id="298" r:id="rId30"/>
    <p:sldId id="296" r:id="rId31"/>
  </p:sldIdLst>
  <p:sldSz cx="9144000" cy="6858000" type="screen4x3"/>
  <p:notesSz cx="6858000" cy="9945688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AFED6"/>
    <a:srgbClr val="F9FECE"/>
    <a:srgbClr val="D9F0C8"/>
    <a:srgbClr val="FFE5FF"/>
    <a:srgbClr val="EEEEEE"/>
    <a:srgbClr val="FF0066"/>
    <a:srgbClr val="C5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18" autoAdjust="0"/>
    <p:restoredTop sz="94671" autoAdjust="0"/>
  </p:normalViewPr>
  <p:slideViewPr>
    <p:cSldViewPr>
      <p:cViewPr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B995-6B76-460B-AD26-CC296E90A708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06912-49D4-4076-B229-CE49CE4D985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7A6D-6440-41B2-A096-B26F50A6031F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6E90-0E22-4BCE-AD73-3A646D84E311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E048-D353-4840-A840-6F4F38512617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D1E7-437F-4EBE-B12C-A69BC95D8AD6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FD90-AC59-4D51-9377-87A1225D74A2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EDA3-C931-4FB5-A4E4-C8A54BA7B52C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202B-0002-48AE-841F-0DA3E7601217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9230-915E-4445-B079-7531A9770EC4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2D5A-F2E5-4244-BC16-94CB8B0DA1D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58BC-D975-41F9-ADB1-5005672DEA3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814E-AB18-4327-AA45-43AED1377114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A10F-0542-4CFF-B768-2878B23E8E16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E1F70B7-76C3-4325-B9E1-87A4119FAA30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0605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Multiplication &amp; Division</a:t>
            </a:r>
            <a:endParaRPr lang="ar-IQ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3233589"/>
            <a:ext cx="6682976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Dr. Fatemah K Al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Assfor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10069" y="620688"/>
            <a:ext cx="87153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Return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Booth recoding can be implemented by modifying the sequential multiplier hardware. This is done by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Extending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Q- register size from n-bit to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n+1)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bits so that the extra position will initially hold the fictitious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“0"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Makes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n-bit parallel adder to perform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subtract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403350" y="548680"/>
            <a:ext cx="6481763" cy="4802188"/>
            <a:chOff x="793" y="436"/>
            <a:chExt cx="4083" cy="3025"/>
          </a:xfrm>
        </p:grpSpPr>
        <p:sp>
          <p:nvSpPr>
            <p:cNvPr id="10243" name="Line 7"/>
            <p:cNvSpPr>
              <a:spLocks noChangeShapeType="1"/>
            </p:cNvSpPr>
            <p:nvPr/>
          </p:nvSpPr>
          <p:spPr bwMode="auto">
            <a:xfrm>
              <a:off x="2647" y="1212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4" name="Line 8"/>
            <p:cNvSpPr>
              <a:spLocks noChangeShapeType="1"/>
            </p:cNvSpPr>
            <p:nvPr/>
          </p:nvSpPr>
          <p:spPr bwMode="auto">
            <a:xfrm>
              <a:off x="1116" y="1212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5" name="Line 9"/>
            <p:cNvSpPr>
              <a:spLocks noChangeShapeType="1"/>
            </p:cNvSpPr>
            <p:nvPr/>
          </p:nvSpPr>
          <p:spPr bwMode="auto">
            <a:xfrm>
              <a:off x="1882" y="1938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6" name="Line 10"/>
            <p:cNvSpPr>
              <a:spLocks noChangeShapeType="1"/>
            </p:cNvSpPr>
            <p:nvPr/>
          </p:nvSpPr>
          <p:spPr bwMode="auto">
            <a:xfrm>
              <a:off x="1655" y="1212"/>
              <a:ext cx="227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7" name="Line 11"/>
            <p:cNvSpPr>
              <a:spLocks noChangeShapeType="1"/>
            </p:cNvSpPr>
            <p:nvPr/>
          </p:nvSpPr>
          <p:spPr bwMode="auto">
            <a:xfrm flipH="1">
              <a:off x="2431" y="1209"/>
              <a:ext cx="227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8" name="Line 12"/>
            <p:cNvSpPr>
              <a:spLocks noChangeShapeType="1"/>
            </p:cNvSpPr>
            <p:nvPr/>
          </p:nvSpPr>
          <p:spPr bwMode="auto">
            <a:xfrm>
              <a:off x="1111" y="1212"/>
              <a:ext cx="408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 flipH="1">
              <a:off x="2789" y="1212"/>
              <a:ext cx="408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1519" y="2437"/>
              <a:ext cx="12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1111" y="799"/>
              <a:ext cx="499" cy="2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0252" name="Text Box 16"/>
            <p:cNvSpPr txBox="1">
              <a:spLocks noChangeArrowheads="1"/>
            </p:cNvSpPr>
            <p:nvPr/>
          </p:nvSpPr>
          <p:spPr bwMode="auto">
            <a:xfrm>
              <a:off x="2653" y="804"/>
              <a:ext cx="499" cy="2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253" name="Text Box 17"/>
            <p:cNvSpPr txBox="1">
              <a:spLocks noChangeArrowheads="1"/>
            </p:cNvSpPr>
            <p:nvPr/>
          </p:nvSpPr>
          <p:spPr bwMode="auto">
            <a:xfrm>
              <a:off x="3742" y="799"/>
              <a:ext cx="499" cy="2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0254" name="Text Box 18"/>
            <p:cNvSpPr txBox="1">
              <a:spLocks noChangeArrowheads="1"/>
            </p:cNvSpPr>
            <p:nvPr/>
          </p:nvSpPr>
          <p:spPr bwMode="auto">
            <a:xfrm>
              <a:off x="1423" y="2041"/>
              <a:ext cx="136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CC0000"/>
                  </a:solidFill>
                  <a:latin typeface="Times New Roman" pitchFamily="18" charset="0"/>
                </a:rPr>
                <a:t>(n) </a:t>
              </a:r>
              <a:r>
                <a:rPr lang="en-US" b="1" dirty="0">
                  <a:solidFill>
                    <a:srgbClr val="CC0000"/>
                  </a:solidFill>
                  <a:latin typeface="Times New Roman" pitchFamily="18" charset="0"/>
                </a:rPr>
                <a:t>bit </a:t>
              </a:r>
              <a:r>
                <a:rPr lang="en-US" b="1" dirty="0" smtClean="0">
                  <a:solidFill>
                    <a:srgbClr val="CC0000"/>
                  </a:solidFill>
                  <a:latin typeface="Times New Roman" pitchFamily="18" charset="0"/>
                </a:rPr>
                <a:t>add/ (or subtract</a:t>
              </a:r>
              <a:endParaRPr lang="en-US" b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0255" name="Line 19"/>
            <p:cNvSpPr>
              <a:spLocks noChangeShapeType="1"/>
            </p:cNvSpPr>
            <p:nvPr/>
          </p:nvSpPr>
          <p:spPr bwMode="auto">
            <a:xfrm>
              <a:off x="1383" y="1031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2925" y="1031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>
              <a:off x="3152" y="895"/>
              <a:ext cx="58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8" name="Line 22"/>
            <p:cNvSpPr>
              <a:spLocks noChangeShapeType="1"/>
            </p:cNvSpPr>
            <p:nvPr/>
          </p:nvSpPr>
          <p:spPr bwMode="auto">
            <a:xfrm>
              <a:off x="2154" y="2432"/>
              <a:ext cx="0" cy="31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59" name="Line 23"/>
            <p:cNvSpPr>
              <a:spLocks noChangeShapeType="1"/>
            </p:cNvSpPr>
            <p:nvPr/>
          </p:nvSpPr>
          <p:spPr bwMode="auto">
            <a:xfrm>
              <a:off x="2154" y="2749"/>
              <a:ext cx="1134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60" name="Line 24"/>
            <p:cNvSpPr>
              <a:spLocks noChangeShapeType="1"/>
            </p:cNvSpPr>
            <p:nvPr/>
          </p:nvSpPr>
          <p:spPr bwMode="auto">
            <a:xfrm>
              <a:off x="3288" y="572"/>
              <a:ext cx="0" cy="217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61" name="Line 25"/>
            <p:cNvSpPr>
              <a:spLocks noChangeShapeType="1"/>
            </p:cNvSpPr>
            <p:nvPr/>
          </p:nvSpPr>
          <p:spPr bwMode="auto">
            <a:xfrm flipH="1">
              <a:off x="2879" y="572"/>
              <a:ext cx="40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62" name="Line 26"/>
            <p:cNvSpPr>
              <a:spLocks noChangeShapeType="1"/>
            </p:cNvSpPr>
            <p:nvPr/>
          </p:nvSpPr>
          <p:spPr bwMode="auto">
            <a:xfrm>
              <a:off x="2879" y="572"/>
              <a:ext cx="0" cy="24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63" name="Text Box 27"/>
            <p:cNvSpPr txBox="1">
              <a:spLocks noChangeArrowheads="1"/>
            </p:cNvSpPr>
            <p:nvPr/>
          </p:nvSpPr>
          <p:spPr bwMode="auto">
            <a:xfrm>
              <a:off x="793" y="2976"/>
              <a:ext cx="4083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 dirty="0" smtClean="0">
                  <a:latin typeface="Times New Roman" pitchFamily="18" charset="0"/>
                </a:rPr>
                <a:t>Fig. An (</a:t>
              </a:r>
              <a:r>
                <a:rPr lang="en-US" sz="2200" b="1" dirty="0" err="1" smtClean="0">
                  <a:latin typeface="Times New Roman" pitchFamily="18" charset="0"/>
                </a:rPr>
                <a:t>nXn</a:t>
              </a:r>
              <a:r>
                <a:rPr lang="en-US" sz="2200" b="1" dirty="0" smtClean="0">
                  <a:latin typeface="Times New Roman" pitchFamily="18" charset="0"/>
                </a:rPr>
                <a:t>) Signed </a:t>
              </a:r>
              <a:r>
                <a:rPr lang="en-US" sz="2200" b="1" dirty="0">
                  <a:latin typeface="Times New Roman" pitchFamily="18" charset="0"/>
                </a:rPr>
                <a:t>Sequential multiplier using Booth </a:t>
              </a:r>
              <a:r>
                <a:rPr lang="en-US" sz="2200" b="1" dirty="0" smtClean="0">
                  <a:latin typeface="Times New Roman" pitchFamily="18" charset="0"/>
                </a:rPr>
                <a:t>Recoding</a:t>
              </a:r>
              <a:endParaRPr lang="en-US" sz="2200" b="1" dirty="0">
                <a:latin typeface="Times New Roman" pitchFamily="18" charset="0"/>
              </a:endParaRPr>
            </a:p>
          </p:txBody>
        </p:sp>
        <p:sp>
          <p:nvSpPr>
            <p:cNvPr id="10264" name="Text Box 28"/>
            <p:cNvSpPr txBox="1">
              <a:spLocks noChangeArrowheads="1"/>
            </p:cNvSpPr>
            <p:nvPr/>
          </p:nvSpPr>
          <p:spPr bwMode="auto">
            <a:xfrm>
              <a:off x="4241" y="799"/>
              <a:ext cx="136" cy="2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265" name="Line 29"/>
            <p:cNvSpPr>
              <a:spLocks noChangeShapeType="1"/>
            </p:cNvSpPr>
            <p:nvPr/>
          </p:nvSpPr>
          <p:spPr bwMode="auto">
            <a:xfrm flipV="1">
              <a:off x="4332" y="102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266" name="Text Box 30"/>
            <p:cNvSpPr txBox="1">
              <a:spLocks noChangeArrowheads="1"/>
            </p:cNvSpPr>
            <p:nvPr/>
          </p:nvSpPr>
          <p:spPr bwMode="auto">
            <a:xfrm>
              <a:off x="4150" y="1254"/>
              <a:ext cx="3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CC0000"/>
                  </a:solidFill>
                  <a:latin typeface="Times New Roman" pitchFamily="18" charset="0"/>
                </a:rPr>
                <a:t>q</a:t>
              </a:r>
              <a:r>
                <a:rPr lang="en-US" sz="2000" b="1" baseline="-25000" dirty="0" smtClean="0">
                  <a:solidFill>
                    <a:srgbClr val="CC0000"/>
                  </a:solidFill>
                  <a:latin typeface="Times New Roman" pitchFamily="18" charset="0"/>
                </a:rPr>
                <a:t>-1</a:t>
              </a:r>
              <a:endParaRPr lang="en-US" sz="2000" b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grpSp>
          <p:nvGrpSpPr>
            <p:cNvPr id="10267" name="Group 31"/>
            <p:cNvGrpSpPr>
              <a:grpSpLocks/>
            </p:cNvGrpSpPr>
            <p:nvPr/>
          </p:nvGrpSpPr>
          <p:grpSpPr bwMode="auto">
            <a:xfrm>
              <a:off x="2517" y="2704"/>
              <a:ext cx="227" cy="173"/>
              <a:chOff x="521" y="2115"/>
              <a:chExt cx="227" cy="173"/>
            </a:xfrm>
          </p:grpSpPr>
          <p:sp>
            <p:nvSpPr>
              <p:cNvPr id="10276" name="Line 32"/>
              <p:cNvSpPr>
                <a:spLocks noChangeShapeType="1"/>
              </p:cNvSpPr>
              <p:nvPr/>
            </p:nvSpPr>
            <p:spPr bwMode="auto">
              <a:xfrm flipH="1">
                <a:off x="521" y="2115"/>
                <a:ext cx="91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277" name="Text Box 33"/>
              <p:cNvSpPr txBox="1">
                <a:spLocks noChangeArrowheads="1"/>
              </p:cNvSpPr>
              <p:nvPr/>
            </p:nvSpPr>
            <p:spPr bwMode="auto">
              <a:xfrm>
                <a:off x="612" y="2115"/>
                <a:ext cx="13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10268" name="Text Box 34"/>
            <p:cNvSpPr txBox="1">
              <a:spLocks noChangeArrowheads="1"/>
            </p:cNvSpPr>
            <p:nvPr/>
          </p:nvSpPr>
          <p:spPr bwMode="auto">
            <a:xfrm>
              <a:off x="3833" y="436"/>
              <a:ext cx="3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n+1</a:t>
              </a:r>
            </a:p>
          </p:txBody>
        </p:sp>
        <p:grpSp>
          <p:nvGrpSpPr>
            <p:cNvPr id="10269" name="Group 35"/>
            <p:cNvGrpSpPr>
              <a:grpSpLocks/>
            </p:cNvGrpSpPr>
            <p:nvPr/>
          </p:nvGrpSpPr>
          <p:grpSpPr bwMode="auto">
            <a:xfrm>
              <a:off x="1332" y="1042"/>
              <a:ext cx="227" cy="173"/>
              <a:chOff x="521" y="2115"/>
              <a:chExt cx="227" cy="173"/>
            </a:xfrm>
          </p:grpSpPr>
          <p:sp>
            <p:nvSpPr>
              <p:cNvPr id="10274" name="Line 36"/>
              <p:cNvSpPr>
                <a:spLocks noChangeShapeType="1"/>
              </p:cNvSpPr>
              <p:nvPr/>
            </p:nvSpPr>
            <p:spPr bwMode="auto">
              <a:xfrm flipH="1">
                <a:off x="521" y="2115"/>
                <a:ext cx="91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275" name="Text Box 37"/>
              <p:cNvSpPr txBox="1">
                <a:spLocks noChangeArrowheads="1"/>
              </p:cNvSpPr>
              <p:nvPr/>
            </p:nvSpPr>
            <p:spPr bwMode="auto">
              <a:xfrm>
                <a:off x="612" y="2115"/>
                <a:ext cx="13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10270" name="Group 38"/>
            <p:cNvGrpSpPr>
              <a:grpSpLocks/>
            </p:cNvGrpSpPr>
            <p:nvPr/>
          </p:nvGrpSpPr>
          <p:grpSpPr bwMode="auto">
            <a:xfrm>
              <a:off x="2869" y="1050"/>
              <a:ext cx="227" cy="173"/>
              <a:chOff x="521" y="2115"/>
              <a:chExt cx="227" cy="173"/>
            </a:xfrm>
          </p:grpSpPr>
          <p:sp>
            <p:nvSpPr>
              <p:cNvPr id="10272" name="Line 39"/>
              <p:cNvSpPr>
                <a:spLocks noChangeShapeType="1"/>
              </p:cNvSpPr>
              <p:nvPr/>
            </p:nvSpPr>
            <p:spPr bwMode="auto">
              <a:xfrm flipH="1">
                <a:off x="521" y="2115"/>
                <a:ext cx="91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0273" name="Text Box 40"/>
              <p:cNvSpPr txBox="1">
                <a:spLocks noChangeArrowheads="1"/>
              </p:cNvSpPr>
              <p:nvPr/>
            </p:nvSpPr>
            <p:spPr bwMode="auto">
              <a:xfrm>
                <a:off x="612" y="2115"/>
                <a:ext cx="13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10271" name="AutoShape 41"/>
            <p:cNvSpPr>
              <a:spLocks/>
            </p:cNvSpPr>
            <p:nvPr/>
          </p:nvSpPr>
          <p:spPr bwMode="auto">
            <a:xfrm rot="5400000">
              <a:off x="4014" y="391"/>
              <a:ext cx="91" cy="635"/>
            </a:xfrm>
            <a:prstGeom prst="leftBrace">
              <a:avLst>
                <a:gd name="adj1" fmla="val 58150"/>
                <a:gd name="adj2" fmla="val 50000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2943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7664" y="420053"/>
            <a:ext cx="5832648" cy="6321315"/>
            <a:chOff x="1547664" y="420053"/>
            <a:chExt cx="5832648" cy="6321315"/>
          </a:xfrm>
        </p:grpSpPr>
        <p:pic>
          <p:nvPicPr>
            <p:cNvPr id="38" name="Picture 37"/>
            <p:cNvPicPr/>
            <p:nvPr/>
          </p:nvPicPr>
          <p:blipFill>
            <a:blip r:embed="rId2">
              <a:clrChange>
                <a:clrFrom>
                  <a:srgbClr val="FBF8FD"/>
                </a:clrFrom>
                <a:clrTo>
                  <a:srgbClr val="FBF8FD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20053"/>
              <a:ext cx="5832648" cy="6321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347864" y="2797497"/>
              <a:ext cx="21602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ar-IQ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80679134"/>
              </p:ext>
            </p:extLst>
          </p:nvPr>
        </p:nvGraphicFramePr>
        <p:xfrm>
          <a:off x="546136" y="3068960"/>
          <a:ext cx="7977188" cy="1327293"/>
        </p:xfrm>
        <a:graphic>
          <a:graphicData uri="http://schemas.openxmlformats.org/drawingml/2006/table">
            <a:tbl>
              <a:tblPr rtl="1"/>
              <a:tblGrid>
                <a:gridCol w="837702"/>
                <a:gridCol w="1341987"/>
                <a:gridCol w="1238280"/>
                <a:gridCol w="1316070"/>
                <a:gridCol w="3243149"/>
              </a:tblGrid>
              <a:tr h="56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r>
                        <a:rPr lang="en-US" sz="1600" b="1" kern="1200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r>
                        <a:rPr lang="en-US" sz="1600" b="1" kern="1200" baseline="-25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en-US" sz="1600" b="1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6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0 1 1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77813" y="548680"/>
            <a:ext cx="8229600" cy="558800"/>
            <a:chOff x="250825" y="5805488"/>
            <a:chExt cx="8229600" cy="5588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300788" y="5868988"/>
              <a:ext cx="1223962" cy="43180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250825" y="5805488"/>
              <a:ext cx="8229600" cy="5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0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Example: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Multiply the following numbers M= -4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and  Q=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132" y="1268760"/>
            <a:ext cx="8229600" cy="792088"/>
            <a:chOff x="250825" y="5652716"/>
            <a:chExt cx="8229600" cy="79208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22389" y="6084888"/>
              <a:ext cx="792088" cy="35991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50825" y="5652716"/>
              <a:ext cx="8229600" cy="711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= -4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= (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1100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   in 2’s complement representation</a:t>
              </a:r>
            </a:p>
            <a:p>
              <a:r>
                <a:rPr lang="en-US" sz="105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and 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Q=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= (0111)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040135" y="2492896"/>
            <a:ext cx="1083593" cy="360040"/>
          </a:xfrm>
          <a:prstGeom prst="roundRect">
            <a:avLst/>
          </a:prstGeom>
          <a:solidFill>
            <a:srgbClr val="F9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64088" y="1902373"/>
            <a:ext cx="2134157" cy="360040"/>
          </a:xfrm>
          <a:prstGeom prst="roundRect">
            <a:avLst/>
          </a:prstGeom>
          <a:solidFill>
            <a:srgbClr val="F9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9592" y="2132856"/>
            <a:ext cx="346812" cy="259114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439586" y="1145016"/>
            <a:ext cx="693624" cy="259114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82458" y="1145016"/>
            <a:ext cx="693624" cy="259114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45499968"/>
              </p:ext>
            </p:extLst>
          </p:nvPr>
        </p:nvGraphicFramePr>
        <p:xfrm>
          <a:off x="611560" y="332656"/>
          <a:ext cx="7977188" cy="2528742"/>
        </p:xfrm>
        <a:graphic>
          <a:graphicData uri="http://schemas.openxmlformats.org/drawingml/2006/table">
            <a:tbl>
              <a:tblPr rtl="1"/>
              <a:tblGrid>
                <a:gridCol w="837702"/>
                <a:gridCol w="1394780"/>
                <a:gridCol w="1185487"/>
                <a:gridCol w="1316070"/>
                <a:gridCol w="3243149"/>
              </a:tblGrid>
              <a:tr h="368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q</a:t>
                      </a:r>
                      <a:r>
                        <a:rPr lang="en-US" sz="2000" b="1" kern="1200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kern="1200" baseline="-25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10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0 1 1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1: since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-A= A-M =(0000-1100)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7864" y="1412776"/>
            <a:ext cx="4217987" cy="504823"/>
            <a:chOff x="3275856" y="1268762"/>
            <a:chExt cx="4219443" cy="504054"/>
          </a:xfrm>
        </p:grpSpPr>
        <p:sp>
          <p:nvSpPr>
            <p:cNvPr id="11325" name="Right Brace 1"/>
            <p:cNvSpPr>
              <a:spLocks/>
            </p:cNvSpPr>
            <p:nvPr/>
          </p:nvSpPr>
          <p:spPr bwMode="auto">
            <a:xfrm rot="5400000">
              <a:off x="7163746" y="1167745"/>
              <a:ext cx="230536" cy="432570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cxnSp>
          <p:nvCxnSpPr>
            <p:cNvPr id="11326" name="Straight Connector 3"/>
            <p:cNvCxnSpPr>
              <a:cxnSpLocks noChangeShapeType="1"/>
            </p:cNvCxnSpPr>
            <p:nvPr/>
          </p:nvCxnSpPr>
          <p:spPr bwMode="auto">
            <a:xfrm flipH="1">
              <a:off x="3441798" y="1485223"/>
              <a:ext cx="3837216" cy="0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7" name="Right Brace 7"/>
            <p:cNvSpPr>
              <a:spLocks/>
            </p:cNvSpPr>
            <p:nvPr/>
          </p:nvSpPr>
          <p:spPr bwMode="auto">
            <a:xfrm rot="16200000" flipV="1">
              <a:off x="3283113" y="1492041"/>
              <a:ext cx="273518" cy="288032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3678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602791" y="3140968"/>
            <a:ext cx="1627403" cy="37544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577937" y="2348880"/>
            <a:ext cx="2018250" cy="37544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65748940"/>
              </p:ext>
            </p:extLst>
          </p:nvPr>
        </p:nvGraphicFramePr>
        <p:xfrm>
          <a:off x="709612" y="457200"/>
          <a:ext cx="7977188" cy="3115761"/>
        </p:xfrm>
        <a:graphic>
          <a:graphicData uri="http://schemas.openxmlformats.org/drawingml/2006/table">
            <a:tbl>
              <a:tblPr rtl="1"/>
              <a:tblGrid>
                <a:gridCol w="837702"/>
                <a:gridCol w="1341987"/>
                <a:gridCol w="1238280"/>
                <a:gridCol w="1316070"/>
                <a:gridCol w="3243149"/>
              </a:tblGrid>
              <a:tr h="56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6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0 1 1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1: since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-A= A-M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Iteration 2: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79788" y="2555875"/>
            <a:ext cx="4216400" cy="368300"/>
            <a:chOff x="3275856" y="1268760"/>
            <a:chExt cx="4219444" cy="504056"/>
          </a:xfrm>
        </p:grpSpPr>
        <p:sp>
          <p:nvSpPr>
            <p:cNvPr id="11322" name="Right Brace 10"/>
            <p:cNvSpPr>
              <a:spLocks/>
            </p:cNvSpPr>
            <p:nvPr/>
          </p:nvSpPr>
          <p:spPr bwMode="auto">
            <a:xfrm rot="5400000">
              <a:off x="7228758" y="1247270"/>
              <a:ext cx="245051" cy="288032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cxnSp>
          <p:nvCxnSpPr>
            <p:cNvPr id="11323" name="Straight Connector 11"/>
            <p:cNvCxnSpPr>
              <a:cxnSpLocks noChangeShapeType="1"/>
            </p:cNvCxnSpPr>
            <p:nvPr/>
          </p:nvCxnSpPr>
          <p:spPr bwMode="auto">
            <a:xfrm flipH="1" flipV="1">
              <a:off x="3441798" y="1499298"/>
              <a:ext cx="3924000" cy="0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4" name="Right Brace 12"/>
            <p:cNvSpPr>
              <a:spLocks/>
            </p:cNvSpPr>
            <p:nvPr/>
          </p:nvSpPr>
          <p:spPr bwMode="auto">
            <a:xfrm rot="16200000" flipV="1">
              <a:off x="3283113" y="1492041"/>
              <a:ext cx="273518" cy="288032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0486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835696" y="4005064"/>
            <a:ext cx="1224136" cy="285870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433970" y="3212976"/>
            <a:ext cx="2090780" cy="34744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24053439"/>
              </p:ext>
            </p:extLst>
          </p:nvPr>
        </p:nvGraphicFramePr>
        <p:xfrm>
          <a:off x="712034" y="491186"/>
          <a:ext cx="7977188" cy="3907835"/>
        </p:xfrm>
        <a:graphic>
          <a:graphicData uri="http://schemas.openxmlformats.org/drawingml/2006/table">
            <a:tbl>
              <a:tblPr rtl="1"/>
              <a:tblGrid>
                <a:gridCol w="837702"/>
                <a:gridCol w="1341987"/>
                <a:gridCol w="1238280"/>
                <a:gridCol w="1316070"/>
                <a:gridCol w="3243149"/>
              </a:tblGrid>
              <a:tr h="56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6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0 1 1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1: since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-A= A-M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Iteration 2: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Iteration 3: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306763" y="3429000"/>
            <a:ext cx="4217987" cy="287338"/>
            <a:chOff x="3275856" y="1268760"/>
            <a:chExt cx="4219444" cy="504056"/>
          </a:xfrm>
        </p:grpSpPr>
        <p:sp>
          <p:nvSpPr>
            <p:cNvPr id="11319" name="Right Brace 14"/>
            <p:cNvSpPr>
              <a:spLocks/>
            </p:cNvSpPr>
            <p:nvPr/>
          </p:nvSpPr>
          <p:spPr bwMode="auto">
            <a:xfrm rot="5400000">
              <a:off x="7228758" y="1247270"/>
              <a:ext cx="245051" cy="288032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cxnSp>
          <p:nvCxnSpPr>
            <p:cNvPr id="11320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3441798" y="1499298"/>
              <a:ext cx="3924000" cy="0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1" name="Right Brace 16"/>
            <p:cNvSpPr>
              <a:spLocks/>
            </p:cNvSpPr>
            <p:nvPr/>
          </p:nvSpPr>
          <p:spPr bwMode="auto">
            <a:xfrm rot="16200000" flipV="1">
              <a:off x="3283113" y="1492041"/>
              <a:ext cx="273518" cy="288032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15377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04791" y="4005064"/>
            <a:ext cx="723393" cy="249622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211960" y="4005064"/>
            <a:ext cx="723393" cy="249622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043609" y="4869160"/>
            <a:ext cx="361696" cy="249622"/>
          </a:xfrm>
          <a:prstGeom prst="roundRect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551049" y="4869160"/>
            <a:ext cx="1988211" cy="24962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070947" y="5229200"/>
            <a:ext cx="1196797" cy="288000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62901326"/>
              </p:ext>
            </p:extLst>
          </p:nvPr>
        </p:nvGraphicFramePr>
        <p:xfrm>
          <a:off x="709612" y="457200"/>
          <a:ext cx="7977188" cy="5131440"/>
        </p:xfrm>
        <a:graphic>
          <a:graphicData uri="http://schemas.openxmlformats.org/drawingml/2006/table">
            <a:tbl>
              <a:tblPr rtl="1"/>
              <a:tblGrid>
                <a:gridCol w="837702"/>
                <a:gridCol w="1341987"/>
                <a:gridCol w="1238280"/>
                <a:gridCol w="1316070"/>
                <a:gridCol w="3243149"/>
              </a:tblGrid>
              <a:tr h="56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6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0 1 1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1: since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-A= A-M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–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Iteration 2: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Iteration 3: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4: since 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 A=A+M= 0000+1100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2" marR="91442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5198490" y="5794088"/>
            <a:ext cx="2881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Result= 11100100 = -28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</a:rPr>
              <a:t>10</a:t>
            </a:r>
            <a:endParaRPr lang="en-US" sz="20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8725" name="AutoShape 53"/>
          <p:cNvSpPr>
            <a:spLocks/>
          </p:cNvSpPr>
          <p:nvPr/>
        </p:nvSpPr>
        <p:spPr bwMode="auto">
          <a:xfrm rot="-5400000">
            <a:off x="6352005" y="4777973"/>
            <a:ext cx="217075" cy="1695523"/>
          </a:xfrm>
          <a:prstGeom prst="leftBrace">
            <a:avLst>
              <a:gd name="adj1" fmla="val 205435"/>
              <a:gd name="adj2" fmla="val 50000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49638" y="4149725"/>
            <a:ext cx="4075112" cy="431800"/>
            <a:chOff x="3275856" y="1268760"/>
            <a:chExt cx="4219444" cy="504056"/>
          </a:xfrm>
        </p:grpSpPr>
        <p:sp>
          <p:nvSpPr>
            <p:cNvPr id="11316" name="Right Brace 18"/>
            <p:cNvSpPr>
              <a:spLocks/>
            </p:cNvSpPr>
            <p:nvPr/>
          </p:nvSpPr>
          <p:spPr bwMode="auto">
            <a:xfrm rot="5400000">
              <a:off x="7228758" y="1247270"/>
              <a:ext cx="245051" cy="288032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cxnSp>
          <p:nvCxnSpPr>
            <p:cNvPr id="11317" name="Straight Connector 19"/>
            <p:cNvCxnSpPr>
              <a:cxnSpLocks noChangeShapeType="1"/>
            </p:cNvCxnSpPr>
            <p:nvPr/>
          </p:nvCxnSpPr>
          <p:spPr bwMode="auto">
            <a:xfrm flipH="1" flipV="1">
              <a:off x="3441798" y="1499298"/>
              <a:ext cx="3924000" cy="0"/>
            </a:xfrm>
            <a:prstGeom prst="line">
              <a:avLst/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18" name="Right Brace 20"/>
            <p:cNvSpPr>
              <a:spLocks/>
            </p:cNvSpPr>
            <p:nvPr/>
          </p:nvSpPr>
          <p:spPr bwMode="auto">
            <a:xfrm rot="16200000" flipV="1">
              <a:off x="3283113" y="1492041"/>
              <a:ext cx="273518" cy="288032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8010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8724" grpId="0"/>
      <p:bldP spid="287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9552" y="3212976"/>
            <a:ext cx="3312368" cy="288032"/>
          </a:xfrm>
          <a:prstGeom prst="roundRect">
            <a:avLst/>
          </a:prstGeom>
          <a:solidFill>
            <a:srgbClr val="D9F0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Division Algorithms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818761" cy="3672061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Division  is the most complex of the four basic arithmetic operations and the hardest one to speedup. Thus, dividers are more expensive and/ or slower than multipliers.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Several classes of algorithms exist for this operation like: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i- Restoring Division Algorithm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ii- Non- Restoring Division Algorithm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iii- SRT Division Algorithm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implementation of these algorithms can be either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sequential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combinational,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536" y="4653136"/>
            <a:ext cx="8785225" cy="21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Sequential Divider</a:t>
            </a:r>
          </a:p>
          <a:p>
            <a:pPr marL="0" indent="0" algn="just" eaLnBrk="1" hangingPunct="1"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The implementation of this divider consists of n- iterations of the recurrence. This  means that the H/W of the recurrence step is reused for all the iterations and the partial remainder (PR) and the final remainder is updated in a register.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968138" cy="432048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general, dividing two number unsigned integer numbers using division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will provide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quotient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unsigned integer Numbers:</a:t>
            </a:r>
            <a:endParaRPr lang="en-US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Perform the division operation (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D/X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, such that  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Q.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</a:p>
          <a:p>
            <a:pPr marL="0" indent="0" eaLnBrk="1" hangingPunct="1">
              <a:buNone/>
              <a:defRPr/>
            </a:pP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Dividend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Divisor         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Quotient    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Remainder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and     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 ≤ R ≤ 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Note: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the digit recurrence algorithms for binary system, a </a:t>
            </a: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1-digit (1 bit)/ iteration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is generated.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xfrm>
            <a:off x="528638" y="260350"/>
            <a:ext cx="8229600" cy="7207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Multiplication of Unsigned Integers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964613" cy="58769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There are three types of high speed multiplier: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* Parallel Multiplier ( Very fast 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Sequential Multiplier (used in DSP applications)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Array Multiplier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Sequential Multiplier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* Used in small systems, where high speed operation is unnecessary.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* It generates partial products sequentially and adds each newly generated product to previously accumulated partial product (PR).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The key of this approach is that the sum of appropriately shifted multiplicand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Design 4X4 unsigned multiplier (Assume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M=5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Q=12</a:t>
            </a:r>
            <a:r>
              <a:rPr lang="en-US" sz="2000" b="1" baseline="-25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397470" y="5372249"/>
            <a:ext cx="7054850" cy="1081087"/>
            <a:chOff x="386" y="3789"/>
            <a:chExt cx="4444" cy="681"/>
          </a:xfrm>
        </p:grpSpPr>
        <p:sp>
          <p:nvSpPr>
            <p:cNvPr id="4101" name="Text Box 20"/>
            <p:cNvSpPr txBox="1">
              <a:spLocks noChangeArrowheads="1"/>
            </p:cNvSpPr>
            <p:nvPr/>
          </p:nvSpPr>
          <p:spPr bwMode="auto">
            <a:xfrm>
              <a:off x="386" y="3894"/>
              <a:ext cx="104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18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Multiplicand (M) size (in bits)</a:t>
              </a:r>
            </a:p>
          </p:txBody>
        </p:sp>
        <p:sp>
          <p:nvSpPr>
            <p:cNvPr id="25606" name="Text Box 21"/>
            <p:cNvSpPr txBox="1">
              <a:spLocks noChangeArrowheads="1"/>
            </p:cNvSpPr>
            <p:nvPr/>
          </p:nvSpPr>
          <p:spPr bwMode="auto">
            <a:xfrm>
              <a:off x="1837" y="3894"/>
              <a:ext cx="90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18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 b="1" i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Multiplier (Q) size (in bits)</a:t>
              </a:r>
            </a:p>
          </p:txBody>
        </p:sp>
        <p:sp>
          <p:nvSpPr>
            <p:cNvPr id="4103" name="Line 22"/>
            <p:cNvSpPr>
              <a:spLocks noChangeShapeType="1"/>
            </p:cNvSpPr>
            <p:nvPr/>
          </p:nvSpPr>
          <p:spPr bwMode="auto">
            <a:xfrm flipV="1">
              <a:off x="1384" y="3789"/>
              <a:ext cx="136" cy="18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4104" name="Line 23"/>
            <p:cNvSpPr>
              <a:spLocks noChangeShapeType="1"/>
            </p:cNvSpPr>
            <p:nvPr/>
          </p:nvSpPr>
          <p:spPr bwMode="auto">
            <a:xfrm rot="16200000" flipV="1">
              <a:off x="1724" y="3767"/>
              <a:ext cx="136" cy="182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4105" name="Text Box 24"/>
            <p:cNvSpPr txBox="1">
              <a:spLocks noChangeArrowheads="1"/>
            </p:cNvSpPr>
            <p:nvPr/>
          </p:nvSpPr>
          <p:spPr bwMode="auto">
            <a:xfrm>
              <a:off x="3061" y="3935"/>
              <a:ext cx="17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18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Product size = 2*4 = 8bit</a:t>
              </a:r>
            </a:p>
          </p:txBody>
        </p:sp>
        <p:sp>
          <p:nvSpPr>
            <p:cNvPr id="4106" name="AutoShape 25"/>
            <p:cNvSpPr>
              <a:spLocks noChangeArrowheads="1"/>
            </p:cNvSpPr>
            <p:nvPr/>
          </p:nvSpPr>
          <p:spPr bwMode="auto">
            <a:xfrm>
              <a:off x="2699" y="3972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0" y="4077072"/>
            <a:ext cx="8892480" cy="2304256"/>
          </a:xfrm>
          <a:prstGeom prst="roundRect">
            <a:avLst/>
          </a:prstGeom>
          <a:solidFill>
            <a:srgbClr val="F9FEC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476672"/>
            <a:ext cx="87849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i) Restoring Division Algorithm:</a:t>
            </a:r>
          </a:p>
          <a:p>
            <a:pPr marL="0" indent="0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dividing two (n- bit) unsigned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Integer numbers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three (n- bit) </a:t>
            </a:r>
            <a:r>
              <a:rPr lang="en-US" sz="2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registers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needed, namely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X, A,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Register X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used to hold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divisor    </a:t>
            </a:r>
          </a:p>
          <a:p>
            <a:pPr algn="just" eaLnBrk="1" hangingPunct="1">
              <a:buNone/>
              <a:defRPr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Accumulator is initialized with zero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value . When the algorithm finished it will hold the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remainder (R)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result.</a:t>
            </a:r>
          </a:p>
          <a:p>
            <a:pPr algn="just" eaLnBrk="1" hangingPunct="1">
              <a:buNone/>
              <a:defRPr/>
            </a:pP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Register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hold the dividend initially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When the algorithm finished it will hold the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quotient (Q)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646" y="4077072"/>
            <a:ext cx="8927842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basic steps of the restoring division algorithm that repeated n- times are:</a:t>
            </a:r>
          </a:p>
          <a:p>
            <a:pPr eaLnBrk="1" hangingPunct="1"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i- Shift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register pair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(AQ) to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  <a:p>
            <a:pPr eaLnBrk="1" hangingPunct="1"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ii- Subtract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divisor (X)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from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A= A - X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iii- If the result of subtraction is positive, set Q[0] =1;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else clear Q[0] =0.</a:t>
            </a:r>
          </a:p>
        </p:txBody>
      </p:sp>
    </p:spTree>
    <p:extLst>
      <p:ext uri="{BB962C8B-B14F-4D97-AF65-F5344CB8AC3E}">
        <p14:creationId xmlns:p14="http://schemas.microsoft.com/office/powerpoint/2010/main" val="31191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68" y="5733255"/>
            <a:ext cx="7609883" cy="946561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pPr marL="0" indent="20638" algn="just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restoring division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algorithm Divide 19/3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76875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82179806"/>
              </p:ext>
            </p:extLst>
          </p:nvPr>
        </p:nvGraphicFramePr>
        <p:xfrm>
          <a:off x="323528" y="317893"/>
          <a:ext cx="8168404" cy="864095"/>
        </p:xfrm>
        <a:graphic>
          <a:graphicData uri="http://schemas.openxmlformats.org/drawingml/2006/table">
            <a:tbl>
              <a:tblPr rtl="1"/>
              <a:tblGrid>
                <a:gridCol w="1014412"/>
                <a:gridCol w="1160463"/>
                <a:gridCol w="1235075"/>
                <a:gridCol w="1312862"/>
                <a:gridCol w="3445592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724128" y="807684"/>
            <a:ext cx="1944216" cy="324000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70564" y="1225780"/>
            <a:ext cx="1080120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9614092"/>
              </p:ext>
            </p:extLst>
          </p:nvPr>
        </p:nvGraphicFramePr>
        <p:xfrm>
          <a:off x="122018" y="332656"/>
          <a:ext cx="8784977" cy="1888227"/>
        </p:xfrm>
        <a:graphic>
          <a:graphicData uri="http://schemas.openxmlformats.org/drawingml/2006/table">
            <a:tbl>
              <a:tblPr rtl="1"/>
              <a:tblGrid>
                <a:gridCol w="962175"/>
                <a:gridCol w="1179812"/>
                <a:gridCol w="1329903"/>
                <a:gridCol w="1243292"/>
                <a:gridCol w="4069795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iii)since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355976" y="1225780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642327" y="1225780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552" y="1556792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652120" y="1887804"/>
            <a:ext cx="1944216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2255418"/>
            <a:ext cx="1008112" cy="324000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89088127"/>
              </p:ext>
            </p:extLst>
          </p:nvPr>
        </p:nvGraphicFramePr>
        <p:xfrm>
          <a:off x="179512" y="317893"/>
          <a:ext cx="8712968" cy="2912359"/>
        </p:xfrm>
        <a:graphic>
          <a:graphicData uri="http://schemas.openxmlformats.org/drawingml/2006/table">
            <a:tbl>
              <a:tblPr rtl="1"/>
              <a:tblGrid>
                <a:gridCol w="1014334"/>
                <a:gridCol w="1199186"/>
                <a:gridCol w="1302476"/>
                <a:gridCol w="1141130"/>
                <a:gridCol w="4055842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ii)A=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ii) A= A-X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283968" y="257941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08104" y="225541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96573" y="2587554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594626" y="2888477"/>
            <a:ext cx="201622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76" y="3284984"/>
            <a:ext cx="93610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58506091"/>
              </p:ext>
            </p:extLst>
          </p:nvPr>
        </p:nvGraphicFramePr>
        <p:xfrm>
          <a:off x="107506" y="317893"/>
          <a:ext cx="8784974" cy="3936491"/>
        </p:xfrm>
        <a:graphic>
          <a:graphicData uri="http://schemas.openxmlformats.org/drawingml/2006/table">
            <a:tbl>
              <a:tblPr rtl="1"/>
              <a:tblGrid>
                <a:gridCol w="1090981"/>
                <a:gridCol w="1147173"/>
                <a:gridCol w="1248139"/>
                <a:gridCol w="1131851"/>
                <a:gridCol w="4166830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A= A-X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iii) Since A is 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642327" y="3284984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27984" y="3258457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360704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83568" y="4293096"/>
            <a:ext cx="129614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92080" y="3931500"/>
            <a:ext cx="201622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28999192"/>
              </p:ext>
            </p:extLst>
          </p:nvPr>
        </p:nvGraphicFramePr>
        <p:xfrm>
          <a:off x="323528" y="317893"/>
          <a:ext cx="8168404" cy="4960623"/>
        </p:xfrm>
        <a:graphic>
          <a:graphicData uri="http://schemas.openxmlformats.org/drawingml/2006/table">
            <a:tbl>
              <a:tblPr rtl="1"/>
              <a:tblGrid>
                <a:gridCol w="1014412"/>
                <a:gridCol w="1160463"/>
                <a:gridCol w="1235075"/>
                <a:gridCol w="1312862"/>
                <a:gridCol w="3445592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iii-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iii-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iii-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iii- Since A is 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5174275" y="4293096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5936" y="458112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458112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39552" y="5301208"/>
            <a:ext cx="129614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694585" y="4967762"/>
            <a:ext cx="2016224" cy="288032"/>
          </a:xfrm>
          <a:prstGeom prst="roundRect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420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72463357"/>
              </p:ext>
            </p:extLst>
          </p:nvPr>
        </p:nvGraphicFramePr>
        <p:xfrm>
          <a:off x="107506" y="317893"/>
          <a:ext cx="8856982" cy="5984755"/>
        </p:xfrm>
        <a:graphic>
          <a:graphicData uri="http://schemas.openxmlformats.org/drawingml/2006/table">
            <a:tbl>
              <a:tblPr rtl="1"/>
              <a:tblGrid>
                <a:gridCol w="1042236"/>
                <a:gridCol w="1156206"/>
                <a:gridCol w="1316428"/>
                <a:gridCol w="1170158"/>
                <a:gridCol w="4171954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iii)Since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iii) Since A is 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i)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 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iii) Since A is 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ii) 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iii) Since A is –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Restore A &amp;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876876" y="6310139"/>
            <a:ext cx="1079500" cy="503237"/>
            <a:chOff x="6659563" y="6021388"/>
            <a:chExt cx="1079500" cy="503237"/>
          </a:xfrm>
        </p:grpSpPr>
        <p:sp>
          <p:nvSpPr>
            <p:cNvPr id="14388" name="AutoShape 77"/>
            <p:cNvSpPr>
              <a:spLocks/>
            </p:cNvSpPr>
            <p:nvPr/>
          </p:nvSpPr>
          <p:spPr bwMode="auto">
            <a:xfrm rot="16200000">
              <a:off x="7164388" y="5661025"/>
              <a:ext cx="71437" cy="792163"/>
            </a:xfrm>
            <a:prstGeom prst="leftBrace">
              <a:avLst>
                <a:gd name="adj1" fmla="val 92408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390" name="Text Box 79"/>
            <p:cNvSpPr txBox="1">
              <a:spLocks noChangeArrowheads="1"/>
            </p:cNvSpPr>
            <p:nvPr/>
          </p:nvSpPr>
          <p:spPr bwMode="auto">
            <a:xfrm>
              <a:off x="6659563" y="6157913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Quotient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35823" y="6302201"/>
            <a:ext cx="1368425" cy="511175"/>
            <a:chOff x="5364163" y="6021388"/>
            <a:chExt cx="1368425" cy="511175"/>
          </a:xfrm>
        </p:grpSpPr>
        <p:sp>
          <p:nvSpPr>
            <p:cNvPr id="14389" name="AutoShape 78"/>
            <p:cNvSpPr>
              <a:spLocks/>
            </p:cNvSpPr>
            <p:nvPr/>
          </p:nvSpPr>
          <p:spPr bwMode="auto">
            <a:xfrm rot="16200000">
              <a:off x="5982494" y="5661819"/>
              <a:ext cx="73025" cy="792163"/>
            </a:xfrm>
            <a:prstGeom prst="leftBrace">
              <a:avLst>
                <a:gd name="adj1" fmla="val 90399"/>
                <a:gd name="adj2" fmla="val 50000"/>
              </a:avLst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391" name="Text Box 80"/>
            <p:cNvSpPr txBox="1">
              <a:spLocks noChangeArrowheads="1"/>
            </p:cNvSpPr>
            <p:nvPr/>
          </p:nvSpPr>
          <p:spPr bwMode="auto">
            <a:xfrm>
              <a:off x="5364163" y="6165850"/>
              <a:ext cx="1368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CCFF"/>
                  </a:solidFill>
                  <a:latin typeface="Times New Roman" pitchFamily="18" charset="0"/>
                  <a:cs typeface="Times New Roman" pitchFamily="18" charset="0"/>
                </a:rPr>
                <a:t>Remainder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5606264" y="530120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55976" y="566124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0523" y="5661248"/>
            <a:ext cx="936104" cy="288032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4508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Non- Restoring Division Algorithm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" y="1052737"/>
            <a:ext cx="8964488" cy="316835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restoring division algorithm needs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n- subtractions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 additions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when dividing two n-bit numbers.</a:t>
            </a: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speed of the restoring division algorithm can be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improved by eliminating the restoration step.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This elimination can be done if  step3 in the restoring division algorithm is performed first, step 1, then step2, and computation starts immediately after the subtraction: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621"/>
            <a:ext cx="8964488" cy="295242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Under this condition, one of the following must be performed: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i- if sign of A is positive, then: </a:t>
            </a: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ShL</a:t>
            </a: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(AQ)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 -A= A-X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c- Since A[4]=1, set Q[0] =0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5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ii- if sign of A is negative, then: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a–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ShL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(AQ)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b-A= A+X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c- Since A[4]=0 , set Q[0] =1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5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10" y="3789041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Using non-restoring division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algorithm, perform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division operation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11/3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5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476250"/>
            <a:ext cx="8856663" cy="2663825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sequential multiplier has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registers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Accumulator (initially cleared to zero, and when the algorithm is terminated this register holds the high order part of the final product).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Multiplicand (always hold the multiplicand number).</a:t>
            </a:r>
            <a:endParaRPr lang="ar-IQ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Multiplier (It is initialized with the multiplier number, and when the algorithm is terminated it holds the lower order part of the result).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block diagram of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nXn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unsigned sequential multiplier is </a:t>
            </a: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684213" y="3240088"/>
            <a:ext cx="7775575" cy="3455987"/>
            <a:chOff x="431" y="1933"/>
            <a:chExt cx="4898" cy="2177"/>
          </a:xfrm>
        </p:grpSpPr>
        <p:sp>
          <p:nvSpPr>
            <p:cNvPr id="5124" name="Line 7"/>
            <p:cNvSpPr>
              <a:spLocks noChangeShapeType="1"/>
            </p:cNvSpPr>
            <p:nvPr/>
          </p:nvSpPr>
          <p:spPr bwMode="auto">
            <a:xfrm>
              <a:off x="2557" y="2573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25" name="Line 8"/>
            <p:cNvSpPr>
              <a:spLocks noChangeShapeType="1"/>
            </p:cNvSpPr>
            <p:nvPr/>
          </p:nvSpPr>
          <p:spPr bwMode="auto">
            <a:xfrm>
              <a:off x="1026" y="2573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26" name="Line 9"/>
            <p:cNvSpPr>
              <a:spLocks noChangeShapeType="1"/>
            </p:cNvSpPr>
            <p:nvPr/>
          </p:nvSpPr>
          <p:spPr bwMode="auto">
            <a:xfrm>
              <a:off x="1792" y="3299"/>
              <a:ext cx="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27" name="Line 10"/>
            <p:cNvSpPr>
              <a:spLocks noChangeShapeType="1"/>
            </p:cNvSpPr>
            <p:nvPr/>
          </p:nvSpPr>
          <p:spPr bwMode="auto">
            <a:xfrm>
              <a:off x="1565" y="2573"/>
              <a:ext cx="227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 flipH="1">
              <a:off x="2341" y="2570"/>
              <a:ext cx="227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29" name="Line 12"/>
            <p:cNvSpPr>
              <a:spLocks noChangeShapeType="1"/>
            </p:cNvSpPr>
            <p:nvPr/>
          </p:nvSpPr>
          <p:spPr bwMode="auto">
            <a:xfrm>
              <a:off x="1021" y="2573"/>
              <a:ext cx="408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30" name="Line 13"/>
            <p:cNvSpPr>
              <a:spLocks noChangeShapeType="1"/>
            </p:cNvSpPr>
            <p:nvPr/>
          </p:nvSpPr>
          <p:spPr bwMode="auto">
            <a:xfrm flipH="1">
              <a:off x="2699" y="2573"/>
              <a:ext cx="408" cy="1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31" name="Line 14"/>
            <p:cNvSpPr>
              <a:spLocks noChangeShapeType="1"/>
            </p:cNvSpPr>
            <p:nvPr/>
          </p:nvSpPr>
          <p:spPr bwMode="auto">
            <a:xfrm>
              <a:off x="1429" y="3798"/>
              <a:ext cx="12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431" y="3344"/>
              <a:ext cx="27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>
              <a:off x="1021" y="2160"/>
              <a:ext cx="499" cy="2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2563" y="2165"/>
              <a:ext cx="499" cy="237"/>
            </a:xfrm>
            <a:prstGeom prst="rect">
              <a:avLst/>
            </a:prstGeom>
            <a:solidFill>
              <a:srgbClr val="F9FEC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3652" y="2160"/>
              <a:ext cx="499" cy="237"/>
            </a:xfrm>
            <a:prstGeom prst="rect">
              <a:avLst/>
            </a:prstGeom>
            <a:solidFill>
              <a:srgbClr val="F9FEC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5136" name="Text Box 19"/>
            <p:cNvSpPr txBox="1">
              <a:spLocks noChangeArrowheads="1"/>
            </p:cNvSpPr>
            <p:nvPr/>
          </p:nvSpPr>
          <p:spPr bwMode="auto">
            <a:xfrm>
              <a:off x="1792" y="3322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n- bit adder</a:t>
              </a:r>
            </a:p>
          </p:txBody>
        </p:sp>
        <p:sp>
          <p:nvSpPr>
            <p:cNvPr id="5137" name="Line 20"/>
            <p:cNvSpPr>
              <a:spLocks noChangeShapeType="1"/>
            </p:cNvSpPr>
            <p:nvPr/>
          </p:nvSpPr>
          <p:spPr bwMode="auto">
            <a:xfrm>
              <a:off x="1293" y="2392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38" name="Line 21"/>
            <p:cNvSpPr>
              <a:spLocks noChangeShapeType="1"/>
            </p:cNvSpPr>
            <p:nvPr/>
          </p:nvSpPr>
          <p:spPr bwMode="auto">
            <a:xfrm>
              <a:off x="2835" y="2392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39" name="Line 22"/>
            <p:cNvSpPr>
              <a:spLocks noChangeShapeType="1"/>
            </p:cNvSpPr>
            <p:nvPr/>
          </p:nvSpPr>
          <p:spPr bwMode="auto">
            <a:xfrm>
              <a:off x="3062" y="2256"/>
              <a:ext cx="58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0" name="Line 23"/>
            <p:cNvSpPr>
              <a:spLocks noChangeShapeType="1"/>
            </p:cNvSpPr>
            <p:nvPr/>
          </p:nvSpPr>
          <p:spPr bwMode="auto">
            <a:xfrm flipH="1">
              <a:off x="703" y="3435"/>
              <a:ext cx="59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1" name="Line 24"/>
            <p:cNvSpPr>
              <a:spLocks noChangeShapeType="1"/>
            </p:cNvSpPr>
            <p:nvPr/>
          </p:nvSpPr>
          <p:spPr bwMode="auto">
            <a:xfrm>
              <a:off x="2064" y="3793"/>
              <a:ext cx="0" cy="31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2" name="Line 25"/>
            <p:cNvSpPr>
              <a:spLocks noChangeShapeType="1"/>
            </p:cNvSpPr>
            <p:nvPr/>
          </p:nvSpPr>
          <p:spPr bwMode="auto">
            <a:xfrm>
              <a:off x="2064" y="4110"/>
              <a:ext cx="1134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3" name="Line 26"/>
            <p:cNvSpPr>
              <a:spLocks noChangeShapeType="1"/>
            </p:cNvSpPr>
            <p:nvPr/>
          </p:nvSpPr>
          <p:spPr bwMode="auto">
            <a:xfrm>
              <a:off x="3198" y="1933"/>
              <a:ext cx="0" cy="217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4" name="Line 27"/>
            <p:cNvSpPr>
              <a:spLocks noChangeShapeType="1"/>
            </p:cNvSpPr>
            <p:nvPr/>
          </p:nvSpPr>
          <p:spPr bwMode="auto">
            <a:xfrm flipH="1">
              <a:off x="2789" y="1933"/>
              <a:ext cx="40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2789" y="1933"/>
              <a:ext cx="0" cy="24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5146" name="Text Box 29"/>
            <p:cNvSpPr txBox="1">
              <a:spLocks noChangeArrowheads="1"/>
            </p:cNvSpPr>
            <p:nvPr/>
          </p:nvSpPr>
          <p:spPr bwMode="auto">
            <a:xfrm>
              <a:off x="3470" y="3475"/>
              <a:ext cx="18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Fig. (9) An nXn- Sequential multiplier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7" name="Group 5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329852"/>
              </p:ext>
            </p:extLst>
          </p:nvPr>
        </p:nvGraphicFramePr>
        <p:xfrm>
          <a:off x="179512" y="490968"/>
          <a:ext cx="8784976" cy="5854675"/>
        </p:xfrm>
        <a:graphic>
          <a:graphicData uri="http://schemas.openxmlformats.org/drawingml/2006/table">
            <a:tbl>
              <a:tblPr rtl="1"/>
              <a:tblGrid>
                <a:gridCol w="1086259"/>
                <a:gridCol w="1240471"/>
                <a:gridCol w="1321814"/>
                <a:gridCol w="1404851"/>
                <a:gridCol w="3731581"/>
              </a:tblGrid>
              <a:tr h="43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(n-bit)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 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(n+1) bit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I1: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 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set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I2: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 -A= A+X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A[4]=1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set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I3: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ii -A= A+X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set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I4: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 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i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ii -A= A-X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Since A[4]=0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set Q[0] =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732860" y="6369917"/>
            <a:ext cx="1079500" cy="443459"/>
            <a:chOff x="6732860" y="5941466"/>
            <a:chExt cx="1079500" cy="443459"/>
          </a:xfrm>
        </p:grpSpPr>
        <p:sp>
          <p:nvSpPr>
            <p:cNvPr id="16430" name="AutoShape 58"/>
            <p:cNvSpPr>
              <a:spLocks/>
            </p:cNvSpPr>
            <p:nvPr/>
          </p:nvSpPr>
          <p:spPr bwMode="auto">
            <a:xfrm rot="16200000">
              <a:off x="7236544" y="5581104"/>
              <a:ext cx="71438" cy="792162"/>
            </a:xfrm>
            <a:prstGeom prst="leftBrace">
              <a:avLst>
                <a:gd name="adj1" fmla="val 9240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432" name="Text Box 60"/>
            <p:cNvSpPr txBox="1">
              <a:spLocks noChangeArrowheads="1"/>
            </p:cNvSpPr>
            <p:nvPr/>
          </p:nvSpPr>
          <p:spPr bwMode="auto">
            <a:xfrm>
              <a:off x="6732860" y="6018213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Quotient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91807" y="6376361"/>
            <a:ext cx="1368425" cy="481636"/>
            <a:chOff x="5317660" y="5927989"/>
            <a:chExt cx="1368425" cy="456936"/>
          </a:xfrm>
        </p:grpSpPr>
        <p:sp>
          <p:nvSpPr>
            <p:cNvPr id="16431" name="AutoShape 59"/>
            <p:cNvSpPr>
              <a:spLocks/>
            </p:cNvSpPr>
            <p:nvPr/>
          </p:nvSpPr>
          <p:spPr bwMode="auto">
            <a:xfrm rot="16200000">
              <a:off x="5966154" y="5568420"/>
              <a:ext cx="73025" cy="792163"/>
            </a:xfrm>
            <a:prstGeom prst="leftBrace">
              <a:avLst>
                <a:gd name="adj1" fmla="val 90399"/>
                <a:gd name="adj2" fmla="val 50000"/>
              </a:avLst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433" name="Text Box 61"/>
            <p:cNvSpPr txBox="1">
              <a:spLocks noChangeArrowheads="1"/>
            </p:cNvSpPr>
            <p:nvPr/>
          </p:nvSpPr>
          <p:spPr bwMode="auto">
            <a:xfrm>
              <a:off x="5317660" y="6018213"/>
              <a:ext cx="13684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CCFF"/>
                  </a:solidFill>
                  <a:latin typeface="Times New Roman" pitchFamily="18" charset="0"/>
                  <a:cs typeface="Times New Roman" pitchFamily="18" charset="0"/>
                </a:rPr>
                <a:t>Remainder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1760" y="332657"/>
            <a:ext cx="4176464" cy="6192688"/>
            <a:chOff x="2411760" y="332657"/>
            <a:chExt cx="4176464" cy="6192688"/>
          </a:xfrm>
        </p:grpSpPr>
        <p:pic>
          <p:nvPicPr>
            <p:cNvPr id="28" name="Picture 27"/>
            <p:cNvPicPr/>
            <p:nvPr/>
          </p:nvPicPr>
          <p:blipFill>
            <a:blip r:embed="rId2">
              <a:clrChange>
                <a:clrFrom>
                  <a:srgbClr val="F5F3FF"/>
                </a:clrFrom>
                <a:clrTo>
                  <a:srgbClr val="F5F3FF">
                    <a:alpha val="0"/>
                  </a:srgbClr>
                </a:clrTo>
              </a:clrChang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32657"/>
              <a:ext cx="4176464" cy="6192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911457" y="1111607"/>
              <a:ext cx="248339" cy="307777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b="1" dirty="0" smtClean="0"/>
                <a:t>n</a:t>
              </a:r>
              <a:endParaRPr lang="ar-IQ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2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7381031" y="1022749"/>
            <a:ext cx="215305" cy="360040"/>
          </a:xfrm>
          <a:prstGeom prst="ellipse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62" name="Rectangle 86"/>
          <p:cNvSpPr>
            <a:spLocks noChangeArrowheads="1"/>
          </p:cNvSpPr>
          <p:nvPr/>
        </p:nvSpPr>
        <p:spPr bwMode="auto">
          <a:xfrm>
            <a:off x="5565775" y="5121275"/>
            <a:ext cx="2232025" cy="5048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0261" name="Text Box 85"/>
          <p:cNvSpPr txBox="1">
            <a:spLocks noChangeArrowheads="1"/>
          </p:cNvSpPr>
          <p:nvPr/>
        </p:nvSpPr>
        <p:spPr bwMode="auto">
          <a:xfrm>
            <a:off x="5580063" y="5734050"/>
            <a:ext cx="20875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</a:rPr>
              <a:t>Product = 60</a:t>
            </a:r>
            <a:r>
              <a:rPr lang="en-US" sz="2200" b="1" baseline="-25000" dirty="0">
                <a:solidFill>
                  <a:srgbClr val="CC0000"/>
                </a:solidFill>
                <a:latin typeface="Times New Roman" pitchFamily="18" charset="0"/>
              </a:rPr>
              <a:t>10</a:t>
            </a:r>
            <a:endParaRPr lang="en-US" sz="22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381030" y="1484784"/>
            <a:ext cx="215305" cy="360040"/>
          </a:xfrm>
          <a:prstGeom prst="ellipse">
            <a:avLst/>
          </a:prstGeom>
          <a:solidFill>
            <a:srgbClr val="C5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381031" y="2276872"/>
            <a:ext cx="215305" cy="360040"/>
          </a:xfrm>
          <a:prstGeom prst="ellipse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381031" y="3933056"/>
            <a:ext cx="215305" cy="360040"/>
          </a:xfrm>
          <a:prstGeom prst="ellipse">
            <a:avLst/>
          </a:prstGeom>
          <a:solidFill>
            <a:srgbClr val="D9F0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20865" y="1844824"/>
            <a:ext cx="215305" cy="360040"/>
          </a:xfrm>
          <a:prstGeom prst="ellipse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720864" y="2636912"/>
            <a:ext cx="215305" cy="360040"/>
          </a:xfrm>
          <a:prstGeom prst="ellipse">
            <a:avLst/>
          </a:prstGeom>
          <a:solidFill>
            <a:srgbClr val="C5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965917" y="3501008"/>
            <a:ext cx="215305" cy="360040"/>
          </a:xfrm>
          <a:prstGeom prst="ellipse">
            <a:avLst/>
          </a:prstGeom>
          <a:solidFill>
            <a:srgbClr val="FAFE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950684" y="4912227"/>
            <a:ext cx="215305" cy="360040"/>
          </a:xfrm>
          <a:prstGeom prst="ellipse">
            <a:avLst/>
          </a:prstGeom>
          <a:solidFill>
            <a:srgbClr val="D9F0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0125972"/>
              </p:ext>
            </p:extLst>
          </p:nvPr>
        </p:nvGraphicFramePr>
        <p:xfrm>
          <a:off x="528639" y="542925"/>
          <a:ext cx="8220074" cy="5125575"/>
        </p:xfrm>
        <a:graphic>
          <a:graphicData uri="http://schemas.openxmlformats.org/drawingml/2006/table">
            <a:tbl>
              <a:tblPr rtl="1"/>
              <a:tblGrid>
                <a:gridCol w="944293"/>
                <a:gridCol w="1079642"/>
                <a:gridCol w="1150464"/>
                <a:gridCol w="576019"/>
                <a:gridCol w="1222860"/>
                <a:gridCol w="3246796"/>
              </a:tblGrid>
              <a:tr h="42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Operation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Initialization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Q[0]=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Q[0]=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Q[0]=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A=A+M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Iteration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- Q[0]=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A=A+M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(AQ)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262" grpId="0" animBg="1"/>
      <p:bldP spid="50261" grpId="0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0" y="476250"/>
            <a:ext cx="8229600" cy="414338"/>
          </a:xfrm>
          <a:noFill/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Observation: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For (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nXn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Sequential Multiplier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08051"/>
            <a:ext cx="8964613" cy="180087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each iteration, the operation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A= A+M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is performed only when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Q[0] = 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content of register pair 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right shifted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both cases: </a:t>
            </a:r>
          </a:p>
          <a:p>
            <a:pPr marL="0" indent="0" eaLnBrk="1" hangingPunct="1"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Q[0] = 0 or 1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959814"/>
            <a:ext cx="8964613" cy="2629426"/>
            <a:chOff x="0" y="2959814"/>
            <a:chExt cx="8964613" cy="2629426"/>
          </a:xfrm>
        </p:grpSpPr>
        <p:sp>
          <p:nvSpPr>
            <p:cNvPr id="8" name="Rectangle 6"/>
            <p:cNvSpPr txBox="1">
              <a:spLocks noChangeArrowheads="1"/>
            </p:cNvSpPr>
            <p:nvPr/>
          </p:nvSpPr>
          <p:spPr bwMode="auto">
            <a:xfrm>
              <a:off x="0" y="2959814"/>
              <a:ext cx="8964613" cy="2629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eaLnBrk="1" hangingPunct="1">
                <a:buNone/>
                <a:defRPr/>
              </a:pPr>
              <a:r>
                <a:rPr lang="en-US" sz="22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 Worst Case  of the Multiplier: </a:t>
              </a:r>
            </a:p>
            <a:p>
              <a:pPr marL="0" indent="0" eaLnBrk="1" hangingPunct="1">
                <a:buNone/>
                <a:defRPr/>
              </a:pP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The worst case is when all the bits of the multiplier number (</a:t>
              </a:r>
              <a:r>
                <a:rPr lang="en-US" sz="2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) are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s)</a:t>
              </a:r>
            </a:p>
            <a:p>
              <a:pPr marL="0" indent="0" eaLnBrk="1" hangingPunct="1">
                <a:buNone/>
                <a:defRPr/>
              </a:pP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(n) </a:t>
              </a:r>
              <a:r>
                <a:rPr lang="en-US" sz="2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additions +  </a:t>
              </a:r>
              <a:r>
                <a:rPr lang="en-US" sz="2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(n) </a:t>
              </a:r>
              <a:r>
                <a:rPr lang="en-US" sz="2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times Right shifts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are needed. </a:t>
              </a:r>
            </a:p>
            <a:p>
              <a:pPr marL="0" indent="0" eaLnBrk="1" hangingPunct="1">
                <a:buNone/>
                <a:defRPr/>
              </a:pPr>
              <a:endPara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indent="0" eaLnBrk="1" hangingPunct="1">
                <a:buNone/>
                <a:defRPr/>
              </a:pPr>
              <a:r>
                <a:rPr lang="en-US" sz="2200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sz="22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fact, whenever the sequential multiplier contains fewer  </a:t>
              </a:r>
              <a:r>
                <a:rPr lang="en-US" sz="2200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1s          </a:t>
              </a:r>
              <a:r>
                <a:rPr lang="en-US" sz="22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high  speed is achieved.</a:t>
              </a:r>
            </a:p>
            <a:p>
              <a:pPr marL="0" indent="0" eaLnBrk="1" hangingPunct="1">
                <a:buFont typeface="Wingdings" pitchFamily="2" charset="2"/>
                <a:buNone/>
                <a:defRPr/>
              </a:pPr>
              <a:endParaRPr lang="en-US" sz="9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Arrow 1"/>
            <p:cNvSpPr/>
            <p:nvPr/>
          </p:nvSpPr>
          <p:spPr bwMode="auto">
            <a:xfrm>
              <a:off x="223054" y="3993633"/>
              <a:ext cx="415574" cy="23078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7466834" y="4782390"/>
              <a:ext cx="415574" cy="23078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15073" y="620688"/>
            <a:ext cx="8229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Speeding up 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Multiplier 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2" name="Rectangle 8"/>
              <p:cNvSpPr>
                <a:spLocks noChangeArrowheads="1"/>
              </p:cNvSpPr>
              <p:nvPr/>
            </p:nvSpPr>
            <p:spPr bwMode="auto">
              <a:xfrm>
                <a:off x="-35790" y="1196752"/>
                <a:ext cx="8964612" cy="2243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To overcome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the problem of many additions which is slow down the speed of multiplication:</a:t>
                </a:r>
              </a:p>
              <a:p>
                <a:pPr algn="just"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The 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multiplier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operand (Q</a:t>
                </a:r>
                <a:r>
                  <a:rPr lang="en-US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:r>
                  <a:rPr lang="en-US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recoded (or encoded</a:t>
                </a:r>
                <a:r>
                  <a:rPr lang="en-US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in such a way such that the string of </a:t>
                </a:r>
                <a:r>
                  <a:rPr lang="en-US" sz="3200" b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b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that may occur in the 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multiplier operand) 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can be converted to a string of 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200" b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surrounded by the digits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200" b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(i.e.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2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3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790" y="1196752"/>
                <a:ext cx="8964612" cy="2243224"/>
              </a:xfrm>
              <a:prstGeom prst="rect">
                <a:avLst/>
              </a:prstGeom>
              <a:blipFill rotWithShape="1">
                <a:blip r:embed="rId2"/>
                <a:stretch>
                  <a:fillRect l="-816" t="-1630" r="-884" b="-5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725483"/>
            <a:ext cx="8964612" cy="224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*This encoded technique used here is called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“Booth Recoding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(or encoding)”. </a:t>
            </a:r>
            <a:endParaRPr lang="en-US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Booth recoding is used with any multiplier type and for unsigned and signed numbers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(i.e. the numbers enter to the multiplier circuit are assumed to be 2’s complement numbers)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29600" cy="369888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Booths Algorithm- Rules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t="6293"/>
          <a:stretch/>
        </p:blipFill>
        <p:spPr bwMode="auto">
          <a:xfrm>
            <a:off x="55092" y="1103086"/>
            <a:ext cx="8557107" cy="18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092" y="3429000"/>
                <a:ext cx="8837388" cy="24622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accent5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Booth recoding is performed by using the following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𝒚</m:t>
                      </m:r>
                      <m:r>
                        <a:rPr lang="en-US" sz="2200" b="1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2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The recoding starting from the least significant bit of the multiplier number.</a:t>
                </a:r>
              </a:p>
              <a:p>
                <a:endParaRPr lang="en-US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Booth recoding is started by adding a fictitious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</a:rPr>
                      <m:t>.</m:t>
                    </m:r>
                  </m:oMath>
                </a14:m>
                <a:endParaRPr lang="ar-IQ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" y="3429000"/>
                <a:ext cx="8837388" cy="2462213"/>
              </a:xfrm>
              <a:prstGeom prst="rect">
                <a:avLst/>
              </a:prstGeom>
              <a:blipFill rotWithShape="1">
                <a:blip r:embed="rId4"/>
                <a:stretch>
                  <a:fillRect l="-828" t="-1489" b="-44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34963" y="404664"/>
            <a:ext cx="2334759" cy="576064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Aside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" y="1054099"/>
            <a:ext cx="9144000" cy="248288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Recode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following multiplier Number: 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0011110011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Add the reference bit in the least significant position, then start the recoding operation.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i.e. X= 0011110011(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4266" y="2708358"/>
            <a:ext cx="360362" cy="360040"/>
            <a:chOff x="2410618" y="2204864"/>
            <a:chExt cx="360362" cy="360040"/>
          </a:xfrm>
        </p:grpSpPr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2410618" y="2260104"/>
              <a:ext cx="3603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="1" i="1" baseline="-250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0" name="AutoShape 10"/>
            <p:cNvSpPr>
              <a:spLocks/>
            </p:cNvSpPr>
            <p:nvPr/>
          </p:nvSpPr>
          <p:spPr bwMode="auto">
            <a:xfrm rot="5400000" flipH="1">
              <a:off x="2489540" y="2169146"/>
              <a:ext cx="144463" cy="215900"/>
            </a:xfrm>
            <a:prstGeom prst="leftBrace">
              <a:avLst>
                <a:gd name="adj1" fmla="val 12454"/>
                <a:gd name="adj2" fmla="val 50000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9242" name="Line 16"/>
          <p:cNvSpPr>
            <a:spLocks noChangeShapeType="1"/>
          </p:cNvSpPr>
          <p:nvPr/>
        </p:nvSpPr>
        <p:spPr bwMode="auto">
          <a:xfrm>
            <a:off x="1908177" y="147562"/>
            <a:ext cx="17938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24592" y="3548743"/>
            <a:ext cx="8031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add/ or subtracts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instead of </a:t>
            </a:r>
            <a:r>
              <a:rPr lang="en-US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6- additions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310" y="4191591"/>
            <a:ext cx="8637525" cy="893593"/>
            <a:chOff x="144310" y="4005064"/>
            <a:chExt cx="8637525" cy="893593"/>
          </a:xfrm>
        </p:grpSpPr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4185278" y="4590880"/>
              <a:ext cx="45965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Negative No</a:t>
              </a:r>
              <a:r>
                <a:rPr lang="en-US" sz="20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., since the MSB is equal to 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44310" y="4005064"/>
              <a:ext cx="8229600" cy="558800"/>
              <a:chOff x="144310" y="4005064"/>
              <a:chExt cx="8229600" cy="558800"/>
            </a:xfrm>
          </p:grpSpPr>
          <p:sp>
            <p:nvSpPr>
              <p:cNvPr id="25606" name="Oval 6"/>
              <p:cNvSpPr>
                <a:spLocks noChangeArrowheads="1"/>
              </p:cNvSpPr>
              <p:nvPr/>
            </p:nvSpPr>
            <p:spPr bwMode="auto">
              <a:xfrm>
                <a:off x="4500563" y="4076700"/>
                <a:ext cx="215900" cy="358775"/>
              </a:xfrm>
              <a:prstGeom prst="ellipse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>
                <a:off x="144310" y="4005064"/>
                <a:ext cx="8229600" cy="55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sz="20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Example: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Recode the multiplier No. X= 1 1 0 1 1 1 0 0        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-36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21" name="AutoShape 21"/>
              <p:cNvSpPr>
                <a:spLocks noChangeArrowheads="1"/>
              </p:cNvSpPr>
              <p:nvPr/>
            </p:nvSpPr>
            <p:spPr bwMode="auto">
              <a:xfrm>
                <a:off x="6185907" y="4178753"/>
                <a:ext cx="358775" cy="215900"/>
              </a:xfrm>
              <a:prstGeom prst="leftRightArrow">
                <a:avLst>
                  <a:gd name="adj1" fmla="val 50000"/>
                  <a:gd name="adj2" fmla="val 33235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50825" y="5246688"/>
            <a:ext cx="8229600" cy="558800"/>
            <a:chOff x="250825" y="5246688"/>
            <a:chExt cx="8229600" cy="55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2" name="Rectangle 22"/>
                <p:cNvSpPr>
                  <a:spLocks noChangeArrowheads="1"/>
                </p:cNvSpPr>
                <p:nvPr/>
              </p:nvSpPr>
              <p:spPr bwMode="auto">
                <a:xfrm>
                  <a:off x="250825" y="5246688"/>
                  <a:ext cx="8229600" cy="558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X= 11011100</a:t>
                  </a:r>
                  <a:r>
                    <a:rPr lang="en-US" sz="2000" b="1" dirty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rPr>
                    <a:t>(0)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           </m:t>
                      </m:r>
                      <m:r>
                        <a:rPr lang="en-US" sz="2000" b="1" i="1" smtClean="0">
                          <a:latin typeface="Cambria Math"/>
                        </a:rPr>
                        <m:t>𝒀</m:t>
                      </m:r>
                    </m:oMath>
                  </a14:m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= 0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00</a:t>
                  </a:r>
                  <a:r>
                    <a:rPr lang="en-US" sz="2000" b="1" dirty="0" smtClean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= (-64) +32 + (-4) = -36</a:t>
                  </a:r>
                </a:p>
              </p:txBody>
            </p:sp>
          </mc:Choice>
          <mc:Fallback xmlns="">
            <p:sp>
              <p:nvSpPr>
                <p:cNvPr id="25622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825" y="5246688"/>
                  <a:ext cx="8229600" cy="5588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41" b="-54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23" name="AutoShape 23"/>
            <p:cNvSpPr>
              <a:spLocks noChangeArrowheads="1"/>
            </p:cNvSpPr>
            <p:nvPr/>
          </p:nvSpPr>
          <p:spPr bwMode="auto">
            <a:xfrm>
              <a:off x="2195513" y="5445125"/>
              <a:ext cx="287337" cy="142875"/>
            </a:xfrm>
            <a:prstGeom prst="rightArrow">
              <a:avLst>
                <a:gd name="adj1" fmla="val 50000"/>
                <a:gd name="adj2" fmla="val 50278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630" name="AutoShape 30"/>
            <p:cNvSpPr>
              <a:spLocks noChangeArrowheads="1"/>
            </p:cNvSpPr>
            <p:nvPr/>
          </p:nvSpPr>
          <p:spPr bwMode="auto">
            <a:xfrm>
              <a:off x="4789488" y="5445125"/>
              <a:ext cx="358775" cy="215900"/>
            </a:xfrm>
            <a:prstGeom prst="leftRightArrow">
              <a:avLst>
                <a:gd name="adj1" fmla="val 50000"/>
                <a:gd name="adj2" fmla="val 33235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618" y="2972011"/>
            <a:ext cx="2106662" cy="564973"/>
            <a:chOff x="563060" y="2432226"/>
            <a:chExt cx="2106662" cy="564973"/>
          </a:xfrm>
        </p:grpSpPr>
        <p:sp>
          <p:nvSpPr>
            <p:cNvPr id="25617" name="AutoShape 17"/>
            <p:cNvSpPr>
              <a:spLocks/>
            </p:cNvSpPr>
            <p:nvPr/>
          </p:nvSpPr>
          <p:spPr bwMode="auto">
            <a:xfrm rot="16200000">
              <a:off x="1547155" y="2133735"/>
              <a:ext cx="215901" cy="1511028"/>
            </a:xfrm>
            <a:prstGeom prst="leftBrace">
              <a:avLst>
                <a:gd name="adj1" fmla="val 54534"/>
                <a:gd name="adj2" fmla="val 50000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3060" y="2432226"/>
                  <a:ext cx="2106662" cy="4008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𝒀</m:t>
                      </m:r>
                    </m:oMath>
                  </a14:m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= 0</a:t>
                  </a:r>
                  <a:r>
                    <a:rPr lang="en-US" sz="20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000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0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0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a14:m>
                  <a:endParaRPr lang="ar-IQ" sz="2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60" y="2432226"/>
                  <a:ext cx="2106662" cy="4008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9565" b="-27692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8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2002</TotalTime>
  <Words>2462</Words>
  <Application>Microsoft Office PowerPoint</Application>
  <PresentationFormat>On-screen Show (4:3)</PresentationFormat>
  <Paragraphs>694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Pixel</vt:lpstr>
      <vt:lpstr>Multiplication &amp; Division</vt:lpstr>
      <vt:lpstr>Multiplication of Unsigned Integers</vt:lpstr>
      <vt:lpstr>PowerPoint Presentation</vt:lpstr>
      <vt:lpstr>PowerPoint Presentation</vt:lpstr>
      <vt:lpstr>PowerPoint Presentation</vt:lpstr>
      <vt:lpstr>Observation: For (nXn) Sequential Multiplier </vt:lpstr>
      <vt:lpstr>PowerPoint Presentation</vt:lpstr>
      <vt:lpstr>Booths Algorithm- Rules</vt:lpstr>
      <vt:lpstr> Aside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ii- Non- Restoring Division Algorithm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Pipelining</dc:title>
  <dc:creator>user</dc:creator>
  <cp:lastModifiedBy>DR.Ahmed Saker 2o1O</cp:lastModifiedBy>
  <cp:revision>135</cp:revision>
  <cp:lastPrinted>2013-11-02T15:08:10Z</cp:lastPrinted>
  <dcterms:created xsi:type="dcterms:W3CDTF">2007-01-20T10:10:38Z</dcterms:created>
  <dcterms:modified xsi:type="dcterms:W3CDTF">2019-09-27T11:59:49Z</dcterms:modified>
</cp:coreProperties>
</file>